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74" r:id="rId3"/>
    <p:sldId id="275" r:id="rId4"/>
    <p:sldId id="277" r:id="rId5"/>
    <p:sldId id="278" r:id="rId6"/>
    <p:sldId id="279" r:id="rId7"/>
    <p:sldId id="280" r:id="rId8"/>
    <p:sldId id="291" r:id="rId9"/>
    <p:sldId id="257" r:id="rId10"/>
    <p:sldId id="258" r:id="rId11"/>
    <p:sldId id="259" r:id="rId12"/>
    <p:sldId id="260" r:id="rId13"/>
    <p:sldId id="267" r:id="rId14"/>
    <p:sldId id="261" r:id="rId15"/>
    <p:sldId id="262" r:id="rId16"/>
    <p:sldId id="263" r:id="rId17"/>
    <p:sldId id="264" r:id="rId18"/>
    <p:sldId id="265" r:id="rId19"/>
    <p:sldId id="292" r:id="rId20"/>
    <p:sldId id="271" r:id="rId21"/>
    <p:sldId id="268" r:id="rId22"/>
    <p:sldId id="272" r:id="rId23"/>
    <p:sldId id="269" r:id="rId24"/>
    <p:sldId id="270" r:id="rId25"/>
    <p:sldId id="283" r:id="rId26"/>
    <p:sldId id="285" r:id="rId27"/>
    <p:sldId id="286" r:id="rId28"/>
    <p:sldId id="287" r:id="rId29"/>
    <p:sldId id="288" r:id="rId30"/>
    <p:sldId id="289" r:id="rId31"/>
    <p:sldId id="290" r:id="rId32"/>
    <p:sldId id="29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7" d="100"/>
          <a:sy n="107" d="100"/>
        </p:scale>
        <p:origin x="-8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4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6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6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2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2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2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9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90" y="3774330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6" y="2236696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6" y="3617261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3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3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1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2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2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2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5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2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facebook.com/curranSTEM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grabarkewitz@murrieta.k12.ca.us" TargetMode="External"/><Relationship Id="rId2" Type="http://schemas.openxmlformats.org/officeDocument/2006/relationships/hyperlink" Target="mailto:tkoeppen@murrieta.k12.ca.u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proden@murrieta.k12.ca.us" TargetMode="External"/><Relationship Id="rId4" Type="http://schemas.openxmlformats.org/officeDocument/2006/relationships/hyperlink" Target="mailto:gnicholas@murrieta.k12.ca.us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animoto.com/play/jBTtDjmPtNgF9EATjEXXvA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urrieta.k12.ca.us/domain/3250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bie.org/" TargetMode="External"/><Relationship Id="rId13" Type="http://schemas.openxmlformats.org/officeDocument/2006/relationships/hyperlink" Target="http://www.bozemanscience.com/" TargetMode="External"/><Relationship Id="rId18" Type="http://schemas.openxmlformats.org/officeDocument/2006/relationships/hyperlink" Target="http://www.startalkradio.net/shows-archive/" TargetMode="External"/><Relationship Id="rId3" Type="http://schemas.openxmlformats.org/officeDocument/2006/relationships/hyperlink" Target="http://www.cascience.org/csta/csta.asp" TargetMode="External"/><Relationship Id="rId7" Type="http://schemas.openxmlformats.org/officeDocument/2006/relationships/hyperlink" Target="http://wonderopolis.org/" TargetMode="External"/><Relationship Id="rId12" Type="http://schemas.openxmlformats.org/officeDocument/2006/relationships/hyperlink" Target="http://www.nbclearn.com/portal/site/learn/resources" TargetMode="External"/><Relationship Id="rId17" Type="http://schemas.openxmlformats.org/officeDocument/2006/relationships/hyperlink" Target="http://www.teachpi.org/" TargetMode="External"/><Relationship Id="rId2" Type="http://schemas.openxmlformats.org/officeDocument/2006/relationships/hyperlink" Target="http://www.nsta.org/" TargetMode="External"/><Relationship Id="rId16" Type="http://schemas.openxmlformats.org/officeDocument/2006/relationships/hyperlink" Target="http://outlier.uchicago.edu/s3/?scroll_to=study_participants_page&amp;time=undefined&amp;verticalOffset=-32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dutopia.org/" TargetMode="External"/><Relationship Id="rId11" Type="http://schemas.openxmlformats.org/officeDocument/2006/relationships/hyperlink" Target="https://www.graphite.org/" TargetMode="External"/><Relationship Id="rId5" Type="http://schemas.openxmlformats.org/officeDocument/2006/relationships/hyperlink" Target="http://definedstem.com/" TargetMode="External"/><Relationship Id="rId15" Type="http://schemas.openxmlformats.org/officeDocument/2006/relationships/hyperlink" Target="http://www.educatornetwork.com/Resources/Tools" TargetMode="External"/><Relationship Id="rId10" Type="http://schemas.openxmlformats.org/officeDocument/2006/relationships/hyperlink" Target="http://betterlesson.com/" TargetMode="External"/><Relationship Id="rId19" Type="http://schemas.openxmlformats.org/officeDocument/2006/relationships/hyperlink" Target="http://www.nasa.gov/audience/foreducators/index.html" TargetMode="External"/><Relationship Id="rId4" Type="http://schemas.openxmlformats.org/officeDocument/2006/relationships/hyperlink" Target="http://www.nextgenscience.org/" TargetMode="External"/><Relationship Id="rId9" Type="http://schemas.openxmlformats.org/officeDocument/2006/relationships/hyperlink" Target="http://www.jpl.nasa.gov/edu/" TargetMode="External"/><Relationship Id="rId14" Type="http://schemas.openxmlformats.org/officeDocument/2006/relationships/hyperlink" Target="http://ed.ted.com/periodic-videos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urrieta.k12.ca.us/domain/3250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education.nationalgeographic.com/?ar_a%3D1" TargetMode="External"/><Relationship Id="rId3" Type="http://schemas.openxmlformats.org/officeDocument/2006/relationships/hyperlink" Target="http://www.californiaeei.org" TargetMode="External"/><Relationship Id="rId7" Type="http://schemas.openxmlformats.org/officeDocument/2006/relationships/hyperlink" Target="http://betterlesson.com" TargetMode="External"/><Relationship Id="rId2" Type="http://schemas.openxmlformats.org/officeDocument/2006/relationships/hyperlink" Target="http://www.eie.org/eie-curriculum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discoveryeducation.com" TargetMode="External"/><Relationship Id="rId5" Type="http://schemas.openxmlformats.org/officeDocument/2006/relationships/hyperlink" Target="https://code.org" TargetMode="External"/><Relationship Id="rId4" Type="http://schemas.openxmlformats.org/officeDocument/2006/relationships/hyperlink" Target="https://www.sciencea-z.com" TargetMode="External"/><Relationship Id="rId9" Type="http://schemas.openxmlformats.org/officeDocument/2006/relationships/hyperlink" Target="http://www.definedstem.com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</a:rPr>
              <a:t>Awareness and Discovery: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Year One of a STEM Elementary School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5" name="STEM%20at%20E.%20Hale%20Curran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8" y="2070100"/>
            <a:ext cx="7435850" cy="4183063"/>
          </a:xfrm>
        </p:spPr>
      </p:pic>
    </p:spTree>
    <p:extLst>
      <p:ext uri="{BB962C8B-B14F-4D97-AF65-F5344CB8AC3E}">
        <p14:creationId xmlns:p14="http://schemas.microsoft.com/office/powerpoint/2010/main" val="123625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Co Teaching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2070846"/>
            <a:ext cx="8169649" cy="418203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Enhances instructional support for children in the classroom</a:t>
            </a:r>
          </a:p>
          <a:p>
            <a:r>
              <a:rPr lang="en-US" dirty="0"/>
              <a:t>Plan, prep and prepare lessons</a:t>
            </a:r>
          </a:p>
          <a:p>
            <a:r>
              <a:rPr lang="en-US" dirty="0" smtClean="0"/>
              <a:t>Work with PLCs</a:t>
            </a:r>
          </a:p>
          <a:p>
            <a:r>
              <a:rPr lang="en-US" dirty="0" smtClean="0"/>
              <a:t>Lead and/or assist with lessons</a:t>
            </a:r>
          </a:p>
          <a:p>
            <a:r>
              <a:rPr lang="en-US" dirty="0" smtClean="0"/>
              <a:t>Different models of co teaching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 implemented</a:t>
            </a:r>
          </a:p>
          <a:p>
            <a:r>
              <a:rPr lang="en-US" dirty="0" smtClean="0"/>
              <a:t>Exploratorium set-up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86" y="3003178"/>
            <a:ext cx="3385439" cy="269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1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STEM Coach: </a:t>
            </a:r>
          </a:p>
          <a:p>
            <a:pPr lvl="1"/>
            <a:r>
              <a:rPr lang="en-US" dirty="0" smtClean="0"/>
              <a:t>Research STEM units and lessons</a:t>
            </a:r>
          </a:p>
          <a:p>
            <a:pPr lvl="1"/>
            <a:r>
              <a:rPr lang="en-US" dirty="0" smtClean="0"/>
              <a:t>Develop STEM units and lessons within PLCs</a:t>
            </a:r>
          </a:p>
          <a:p>
            <a:pPr lvl="1"/>
            <a:r>
              <a:rPr lang="en-US" dirty="0" smtClean="0"/>
              <a:t>Knowledge and application of the Next Generation Science Standards (NGSS) at all grades K-5.</a:t>
            </a:r>
          </a:p>
          <a:p>
            <a:pPr lvl="1"/>
            <a:r>
              <a:rPr lang="en-US" dirty="0" smtClean="0"/>
              <a:t>Provide workshops and trainings as the need arises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echnology in the classroom</a:t>
            </a:r>
          </a:p>
          <a:p>
            <a:pPr lvl="1"/>
            <a:endParaRPr lang="en-US" dirty="0" smtClean="0"/>
          </a:p>
          <a:p>
            <a:pPr marL="34925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0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BeeBots</a:t>
            </a:r>
            <a:r>
              <a:rPr lang="en-US" dirty="0" smtClean="0"/>
              <a:t> (K-1</a:t>
            </a:r>
            <a:r>
              <a:rPr lang="en-US" baseline="30000" dirty="0" smtClean="0"/>
              <a:t>st</a:t>
            </a:r>
            <a:r>
              <a:rPr lang="en-US" dirty="0" smtClean="0"/>
              <a:t> Grades)</a:t>
            </a:r>
          </a:p>
          <a:p>
            <a:pPr lvl="1"/>
            <a:r>
              <a:rPr lang="en-US" dirty="0" smtClean="0"/>
              <a:t>Teach directionality, beginning coding skills</a:t>
            </a:r>
          </a:p>
          <a:p>
            <a:r>
              <a:rPr lang="en-US" dirty="0" smtClean="0"/>
              <a:t>Lego </a:t>
            </a:r>
            <a:r>
              <a:rPr lang="en-US" dirty="0" err="1" smtClean="0"/>
              <a:t>WeDos</a:t>
            </a:r>
            <a:r>
              <a:rPr lang="en-US" dirty="0" smtClean="0"/>
              <a:t> (2</a:t>
            </a:r>
            <a:r>
              <a:rPr lang="en-US" baseline="30000" dirty="0" smtClean="0"/>
              <a:t>nd</a:t>
            </a:r>
            <a:r>
              <a:rPr lang="en-US" dirty="0" smtClean="0"/>
              <a:t>-3</a:t>
            </a:r>
            <a:r>
              <a:rPr lang="en-US" baseline="30000" dirty="0" smtClean="0"/>
              <a:t>rd</a:t>
            </a:r>
            <a:r>
              <a:rPr lang="en-US" dirty="0" smtClean="0"/>
              <a:t> Grades)</a:t>
            </a:r>
            <a:endParaRPr lang="en-US" dirty="0"/>
          </a:p>
          <a:p>
            <a:pPr lvl="1"/>
            <a:r>
              <a:rPr lang="en-US" dirty="0" smtClean="0"/>
              <a:t>Kits used to build and program robots</a:t>
            </a:r>
          </a:p>
          <a:p>
            <a:pPr lvl="1"/>
            <a:r>
              <a:rPr lang="en-US" dirty="0" smtClean="0"/>
              <a:t>Students work with partners or small groups to problem solve, design, and redesign</a:t>
            </a:r>
          </a:p>
          <a:p>
            <a:r>
              <a:rPr lang="en-US" dirty="0" err="1" smtClean="0"/>
              <a:t>HummingBird</a:t>
            </a:r>
            <a:r>
              <a:rPr lang="en-US" dirty="0" smtClean="0"/>
              <a:t> Robotics (4</a:t>
            </a:r>
            <a:r>
              <a:rPr lang="en-US" baseline="30000" dirty="0" smtClean="0"/>
              <a:t>th</a:t>
            </a:r>
            <a:r>
              <a:rPr lang="en-US" dirty="0" smtClean="0"/>
              <a:t>-5</a:t>
            </a:r>
            <a:r>
              <a:rPr lang="en-US" baseline="30000" dirty="0" smtClean="0"/>
              <a:t>th</a:t>
            </a:r>
            <a:r>
              <a:rPr lang="en-US" dirty="0" smtClean="0"/>
              <a:t> Grades)</a:t>
            </a:r>
          </a:p>
          <a:p>
            <a:pPr lvl="1"/>
            <a:r>
              <a:rPr lang="en-US" dirty="0" smtClean="0"/>
              <a:t>Circuit boards, motors, servos, and wire connectors</a:t>
            </a:r>
          </a:p>
          <a:p>
            <a:pPr lvl="1"/>
            <a:r>
              <a:rPr lang="en-US" dirty="0" smtClean="0"/>
              <a:t>Build their own robot from various materials</a:t>
            </a:r>
          </a:p>
          <a:p>
            <a:pPr marL="685800" lvl="2" indent="0">
              <a:buNone/>
            </a:pPr>
            <a:endParaRPr lang="en-US" dirty="0" smtClean="0"/>
          </a:p>
          <a:p>
            <a:pPr marL="685800" lvl="2" indent="0">
              <a:buNone/>
            </a:pPr>
            <a:endParaRPr lang="en-US" dirty="0" smtClean="0"/>
          </a:p>
          <a:p>
            <a:pPr marL="685800" lvl="2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52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BeeBots</a:t>
            </a:r>
            <a:endParaRPr lang="en-US" dirty="0"/>
          </a:p>
        </p:txBody>
      </p:sp>
      <p:pic>
        <p:nvPicPr>
          <p:cNvPr id="4" name="BeeBot%20vide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2488" y="2070100"/>
            <a:ext cx="2357437" cy="4183063"/>
          </a:xfrm>
        </p:spPr>
      </p:pic>
    </p:spTree>
    <p:extLst>
      <p:ext uri="{BB962C8B-B14F-4D97-AF65-F5344CB8AC3E}">
        <p14:creationId xmlns:p14="http://schemas.microsoft.com/office/powerpoint/2010/main" val="14214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Lego </a:t>
            </a:r>
            <a:r>
              <a:rPr lang="en-US" dirty="0" err="1" smtClean="0"/>
              <a:t>WeDo</a:t>
            </a:r>
            <a:r>
              <a:rPr lang="en-US" dirty="0" smtClean="0"/>
              <a:t> Video</a:t>
            </a:r>
            <a:endParaRPr lang="en-US" dirty="0"/>
          </a:p>
        </p:txBody>
      </p:sp>
      <p:pic>
        <p:nvPicPr>
          <p:cNvPr id="4" name="WeDo1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824" y="2036958"/>
            <a:ext cx="7824414" cy="4408293"/>
          </a:xfrm>
        </p:spPr>
      </p:pic>
    </p:spTree>
    <p:extLst>
      <p:ext uri="{BB962C8B-B14F-4D97-AF65-F5344CB8AC3E}">
        <p14:creationId xmlns:p14="http://schemas.microsoft.com/office/powerpoint/2010/main" val="42715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HummingBird</a:t>
            </a:r>
            <a:r>
              <a:rPr lang="en-US" dirty="0" smtClean="0"/>
              <a:t> Robotics</a:t>
            </a:r>
            <a:endParaRPr lang="en-US" dirty="0"/>
          </a:p>
        </p:txBody>
      </p:sp>
      <p:pic>
        <p:nvPicPr>
          <p:cNvPr id="4" name="HumminBird1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2489" y="2070102"/>
            <a:ext cx="2357437" cy="4183063"/>
          </a:xfrm>
        </p:spPr>
      </p:pic>
    </p:spTree>
    <p:extLst>
      <p:ext uri="{BB962C8B-B14F-4D97-AF65-F5344CB8AC3E}">
        <p14:creationId xmlns:p14="http://schemas.microsoft.com/office/powerpoint/2010/main" val="250798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Discovery Classes:</a:t>
            </a:r>
          </a:p>
          <a:p>
            <a:pPr lvl="1"/>
            <a:r>
              <a:rPr lang="en-US" dirty="0" smtClean="0"/>
              <a:t>After school, teacher volunteers</a:t>
            </a:r>
          </a:p>
          <a:p>
            <a:pPr lvl="1"/>
            <a:r>
              <a:rPr lang="en-US" dirty="0" smtClean="0"/>
              <a:t>Science themed</a:t>
            </a:r>
          </a:p>
          <a:p>
            <a:pPr lvl="1"/>
            <a:r>
              <a:rPr lang="en-US" dirty="0" smtClean="0"/>
              <a:t>Robotics, Science Fun, Engineering, iMovie</a:t>
            </a:r>
          </a:p>
          <a:p>
            <a:pPr lvl="1"/>
            <a:r>
              <a:rPr lang="en-US" dirty="0" smtClean="0"/>
              <a:t>Two 4 week periods</a:t>
            </a:r>
          </a:p>
          <a:p>
            <a:pPr lvl="1"/>
            <a:r>
              <a:rPr lang="en-US" dirty="0" smtClean="0"/>
              <a:t>Odyssey of the Mind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48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 Classes Video</a:t>
            </a:r>
            <a:endParaRPr lang="en-US" dirty="0"/>
          </a:p>
        </p:txBody>
      </p:sp>
      <p:pic>
        <p:nvPicPr>
          <p:cNvPr id="5" name="Discovery Class Animot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8" y="2070100"/>
            <a:ext cx="7435850" cy="4183063"/>
          </a:xfrm>
        </p:spPr>
      </p:pic>
    </p:spTree>
    <p:extLst>
      <p:ext uri="{BB962C8B-B14F-4D97-AF65-F5344CB8AC3E}">
        <p14:creationId xmlns:p14="http://schemas.microsoft.com/office/powerpoint/2010/main" val="405487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Involvement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6" y="1898802"/>
            <a:ext cx="7852114" cy="4354081"/>
          </a:xfrm>
        </p:spPr>
        <p:txBody>
          <a:bodyPr/>
          <a:lstStyle/>
          <a:p>
            <a:r>
              <a:rPr lang="en-US" dirty="0" smtClean="0"/>
              <a:t>STEM Parent Information Night</a:t>
            </a:r>
          </a:p>
          <a:p>
            <a:r>
              <a:rPr lang="en-US" dirty="0" smtClean="0"/>
              <a:t>Family Math Night</a:t>
            </a:r>
          </a:p>
          <a:p>
            <a:r>
              <a:rPr lang="en-US" dirty="0" smtClean="0"/>
              <a:t>Family Engineering Night</a:t>
            </a:r>
          </a:p>
          <a:p>
            <a:r>
              <a:rPr lang="en-US" dirty="0" smtClean="0"/>
              <a:t>STEM Expo</a:t>
            </a:r>
          </a:p>
          <a:p>
            <a:r>
              <a:rPr lang="en-US" dirty="0" smtClean="0"/>
              <a:t>Facebook page:</a:t>
            </a:r>
          </a:p>
          <a:p>
            <a:pPr lvl="1"/>
            <a:r>
              <a:rPr lang="en-US" dirty="0">
                <a:hlinkClick r:id="rId2"/>
              </a:rPr>
              <a:t>https://www.facebook.com/</a:t>
            </a:r>
            <a:r>
              <a:rPr lang="en-US" dirty="0" smtClean="0">
                <a:hlinkClick r:id="rId2"/>
              </a:rPr>
              <a:t>curranSTEM</a:t>
            </a:r>
            <a:endParaRPr lang="en-US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IMG_420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946" y="1981891"/>
            <a:ext cx="1697343" cy="435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STEM Expo</a:t>
            </a:r>
            <a:endParaRPr lang="en-US" dirty="0"/>
          </a:p>
        </p:txBody>
      </p:sp>
      <p:pic>
        <p:nvPicPr>
          <p:cNvPr id="4" name="Beebot Clip - Small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375" y="2070100"/>
            <a:ext cx="7459663" cy="4183063"/>
          </a:xfrm>
        </p:spPr>
      </p:pic>
    </p:spTree>
    <p:extLst>
      <p:ext uri="{BB962C8B-B14F-4D97-AF65-F5344CB8AC3E}">
        <p14:creationId xmlns:p14="http://schemas.microsoft.com/office/powerpoint/2010/main" val="62715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Introductions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434" y="1400682"/>
            <a:ext cx="9001565" cy="4852199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TOSA – </a:t>
            </a:r>
            <a:r>
              <a:rPr lang="en-US" dirty="0" smtClean="0">
                <a:hlinkClick r:id="rId2"/>
              </a:rPr>
              <a:t>Tammy </a:t>
            </a:r>
            <a:r>
              <a:rPr lang="en-US" dirty="0" err="1" smtClean="0">
                <a:hlinkClick r:id="rId2"/>
              </a:rPr>
              <a:t>Koeppen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TOSA – </a:t>
            </a:r>
            <a:r>
              <a:rPr lang="en-US" dirty="0" smtClean="0">
                <a:hlinkClick r:id="rId3"/>
              </a:rPr>
              <a:t>Melissa </a:t>
            </a:r>
            <a:r>
              <a:rPr lang="en-US" dirty="0" err="1" smtClean="0">
                <a:hlinkClick r:id="rId3"/>
              </a:rPr>
              <a:t>Grabarkewitz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TOSA – </a:t>
            </a:r>
            <a:r>
              <a:rPr lang="en-US" dirty="0" smtClean="0">
                <a:hlinkClick r:id="rId4"/>
              </a:rPr>
              <a:t>Greg Nicholas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Principal – </a:t>
            </a:r>
            <a:r>
              <a:rPr lang="en-US" dirty="0" smtClean="0">
                <a:hlinkClick r:id="rId5"/>
              </a:rPr>
              <a:t>Pam Roden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48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Based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Based Learning is a systematic teaching method that engages students in learning essential knowledge and life enhancing skills through an extended student influenced inquiry process structured around complex authentic questions and carefully designed products.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87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Trout in the Classroom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647304"/>
            <a:ext cx="7612064" cy="47407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5th </a:t>
            </a:r>
            <a:r>
              <a:rPr lang="en-US" dirty="0"/>
              <a:t>G</a:t>
            </a:r>
            <a:r>
              <a:rPr lang="en-US" dirty="0" smtClean="0"/>
              <a:t>rade Project</a:t>
            </a:r>
          </a:p>
          <a:p>
            <a:pPr lvl="1"/>
            <a:r>
              <a:rPr lang="en-US" dirty="0" smtClean="0"/>
              <a:t>Goal: To Re-establish suitable conditions for Steelhead runs in the Santa Margarita River</a:t>
            </a:r>
          </a:p>
          <a:p>
            <a:pPr lvl="1"/>
            <a:r>
              <a:rPr lang="en-US" dirty="0" smtClean="0"/>
              <a:t>Students are raising Rainbow Trout eggs to observe lifecycle and needs of a closely related fish</a:t>
            </a:r>
          </a:p>
          <a:p>
            <a:pPr lvl="1"/>
            <a:r>
              <a:rPr lang="en-US" dirty="0" smtClean="0"/>
              <a:t>Sponsored by Deep Creek </a:t>
            </a:r>
            <a:r>
              <a:rPr lang="en-US" dirty="0" err="1" smtClean="0"/>
              <a:t>Flyfishers</a:t>
            </a:r>
            <a:endParaRPr lang="en-US" dirty="0" smtClean="0"/>
          </a:p>
          <a:p>
            <a:pPr lvl="1"/>
            <a:r>
              <a:rPr lang="en-US" dirty="0" smtClean="0"/>
              <a:t>Program content provided by Trout Unlimited (National Organization)</a:t>
            </a:r>
          </a:p>
          <a:p>
            <a:pPr lvl="1"/>
            <a:r>
              <a:rPr lang="en-US" dirty="0" smtClean="0"/>
              <a:t>Eggs are provided free through California Fish and Wildlife to trained teachers</a:t>
            </a:r>
          </a:p>
          <a:p>
            <a:pPr lvl="1"/>
            <a:r>
              <a:rPr lang="en-US" dirty="0" smtClean="0"/>
              <a:t>Santa Rosa Plateau Nature Education Foundation funded the equipment and buses</a:t>
            </a:r>
          </a:p>
          <a:p>
            <a:endParaRPr lang="en-US" dirty="0" smtClean="0"/>
          </a:p>
          <a:p>
            <a:pPr marL="34925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714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Trout</a:t>
            </a:r>
            <a:endParaRPr lang="en-US" dirty="0"/>
          </a:p>
        </p:txBody>
      </p:sp>
      <p:pic>
        <p:nvPicPr>
          <p:cNvPr id="4" name="Content Placeholder 3" descr="10945851_564795433664446_2261967410346443574_o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5" b="133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893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Santa Rosa Plateau Seed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smtClean="0"/>
              <a:t>5th Grade</a:t>
            </a:r>
          </a:p>
          <a:p>
            <a:r>
              <a:rPr lang="en-US" dirty="0" smtClean="0"/>
              <a:t>Students to identify native and non native plants</a:t>
            </a:r>
          </a:p>
          <a:p>
            <a:r>
              <a:rPr lang="en-US" dirty="0" smtClean="0"/>
              <a:t>Grow various samples to determine the invader species</a:t>
            </a:r>
          </a:p>
          <a:p>
            <a:r>
              <a:rPr lang="en-US" dirty="0" smtClean="0"/>
              <a:t>Data is collected and reported the Santa Rosa Plateau Nature Education Foundation for study.  Data is used to determine the invader species</a:t>
            </a:r>
          </a:p>
          <a:p>
            <a:r>
              <a:rPr lang="en-US" dirty="0" smtClean="0"/>
              <a:t>Real World Application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01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Santa Rosa Plateau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https://animoto.com/play/</a:t>
            </a:r>
            <a:r>
              <a:rPr lang="en-US" dirty="0" smtClean="0">
                <a:hlinkClick r:id="rId2"/>
              </a:rPr>
              <a:t>jBTtDjmPtNgF9EATjEXXvA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3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 Perspectives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MVUSD STEM Pathway</a:t>
            </a:r>
          </a:p>
          <a:p>
            <a:r>
              <a:rPr lang="en-US" dirty="0"/>
              <a:t>Harnessing District Support</a:t>
            </a:r>
          </a:p>
          <a:p>
            <a:r>
              <a:rPr lang="en-US" dirty="0"/>
              <a:t>Networking – RCOE, NSTA, CSTA, Science Steering Committee</a:t>
            </a:r>
          </a:p>
          <a:p>
            <a:r>
              <a:rPr lang="en-US"/>
              <a:t>Resources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2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 Perspectives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786" y="1974269"/>
            <a:ext cx="7612064" cy="24129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MVUSD STEM Pathway</a:t>
            </a:r>
          </a:p>
          <a:p>
            <a:r>
              <a:rPr lang="en-US" dirty="0"/>
              <a:t>Harnessing District Support</a:t>
            </a:r>
          </a:p>
          <a:p>
            <a:r>
              <a:rPr lang="en-US" dirty="0" smtClean="0"/>
              <a:t>Support </a:t>
            </a:r>
            <a:r>
              <a:rPr lang="en-US" dirty="0"/>
              <a:t>– RCOE, NSTA, CSTA, Science Steering Committee</a:t>
            </a:r>
          </a:p>
          <a:p>
            <a:r>
              <a:rPr lang="en-US" dirty="0"/>
              <a:t>Resources</a:t>
            </a:r>
          </a:p>
          <a:p>
            <a:endParaRPr lang="en-US" dirty="0"/>
          </a:p>
        </p:txBody>
      </p:sp>
      <p:pic>
        <p:nvPicPr>
          <p:cNvPr id="2050" name="Picture 2" descr="http://www.madriverschools.org/cms/lib03/OH01914812/Centricity/Domain/498/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368" y="4174717"/>
            <a:ext cx="2770898" cy="229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76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Literacy Vision</a:t>
            </a:r>
            <a:endParaRPr lang="en-US" dirty="0"/>
          </a:p>
        </p:txBody>
      </p:sp>
      <p:pic>
        <p:nvPicPr>
          <p:cNvPr id="4" name="Scientific Literacy - Neil deGrasse Tys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1099" y="1497106"/>
            <a:ext cx="6540213" cy="4905626"/>
          </a:xfrm>
        </p:spPr>
      </p:pic>
    </p:spTree>
    <p:extLst>
      <p:ext uri="{BB962C8B-B14F-4D97-AF65-F5344CB8AC3E}">
        <p14:creationId xmlns:p14="http://schemas.microsoft.com/office/powerpoint/2010/main" val="142106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MVUSD STEM Pathway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991" y="1958552"/>
            <a:ext cx="7612064" cy="4182035"/>
          </a:xfrm>
        </p:spPr>
        <p:txBody>
          <a:bodyPr/>
          <a:lstStyle/>
          <a:p>
            <a:r>
              <a:rPr lang="en-US" dirty="0" smtClean="0"/>
              <a:t>Develop a STEM emphasis elementary school</a:t>
            </a:r>
          </a:p>
          <a:p>
            <a:r>
              <a:rPr lang="en-US" dirty="0" smtClean="0"/>
              <a:t>Provide a pathway from the feeder elementary school to the middle school</a:t>
            </a:r>
          </a:p>
          <a:p>
            <a:pPr lvl="1"/>
            <a:r>
              <a:rPr lang="en-US" dirty="0" smtClean="0"/>
              <a:t>Designate the middle school as a STEM school</a:t>
            </a:r>
          </a:p>
          <a:p>
            <a:r>
              <a:rPr lang="en-US" dirty="0" smtClean="0"/>
              <a:t>STEM Middle School feeds into a high school that has established pathway courses</a:t>
            </a:r>
          </a:p>
          <a:p>
            <a:pPr lvl="1"/>
            <a:r>
              <a:rPr lang="en-US" dirty="0" smtClean="0"/>
              <a:t>Engineering</a:t>
            </a:r>
          </a:p>
          <a:p>
            <a:pPr lvl="1"/>
            <a:r>
              <a:rPr lang="en-US" dirty="0" smtClean="0"/>
              <a:t>Medical</a:t>
            </a:r>
          </a:p>
          <a:p>
            <a:pPr lvl="1"/>
            <a:r>
              <a:rPr lang="en-US" dirty="0" smtClean="0"/>
              <a:t>Culinary Arts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32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Harnessing District Support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Board of Education presentation</a:t>
            </a:r>
          </a:p>
          <a:p>
            <a:pPr lvl="1"/>
            <a:r>
              <a:rPr lang="en-US" dirty="0" smtClean="0"/>
              <a:t>Ideals of STEM</a:t>
            </a:r>
          </a:p>
          <a:p>
            <a:r>
              <a:rPr lang="en-US" dirty="0" smtClean="0"/>
              <a:t>Communication</a:t>
            </a:r>
          </a:p>
          <a:p>
            <a:pPr lvl="1"/>
            <a:r>
              <a:rPr lang="en-US" dirty="0" smtClean="0"/>
              <a:t>Monthly meetings with Assistant Superintendent of Ed Services</a:t>
            </a:r>
          </a:p>
          <a:p>
            <a:pPr lvl="1"/>
            <a:r>
              <a:rPr lang="en-US" dirty="0" smtClean="0"/>
              <a:t>Monthly meetings with Director of Ed Services</a:t>
            </a:r>
          </a:p>
          <a:p>
            <a:pPr lvl="1"/>
            <a:r>
              <a:rPr lang="en-US" dirty="0" smtClean="0"/>
              <a:t>Attend department meetings</a:t>
            </a:r>
          </a:p>
          <a:p>
            <a:r>
              <a:rPr lang="en-US" dirty="0" smtClean="0"/>
              <a:t>Implementation</a:t>
            </a:r>
          </a:p>
          <a:p>
            <a:pPr lvl="1"/>
            <a:r>
              <a:rPr lang="en-US" dirty="0" smtClean="0"/>
              <a:t>Science Steering Committee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38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534158"/>
            <a:ext cx="7612063" cy="962948"/>
          </a:xfrm>
        </p:spPr>
        <p:txBody>
          <a:bodyPr/>
          <a:lstStyle/>
          <a:p>
            <a:r>
              <a:rPr lang="en-US" b="1" dirty="0"/>
              <a:t>A Team with a Vision  2013-14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638086"/>
            <a:ext cx="7612064" cy="461479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dirty="0" smtClean="0">
              <a:effectLst/>
            </a:endParaRPr>
          </a:p>
          <a:p>
            <a:pPr marL="0" indent="0" algn="ctr">
              <a:buNone/>
            </a:pPr>
            <a:r>
              <a:rPr lang="en-US" dirty="0" smtClean="0">
                <a:effectLst/>
              </a:rPr>
              <a:t>How </a:t>
            </a:r>
            <a:r>
              <a:rPr lang="en-US" dirty="0">
                <a:effectLst/>
              </a:rPr>
              <a:t>do we build awareness and understanding of STEM at E. Hale Curran</a:t>
            </a:r>
            <a:r>
              <a:rPr lang="en-US" dirty="0" smtClean="0">
                <a:effectLst/>
              </a:rPr>
              <a:t>?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effectLst/>
              </a:rPr>
              <a:t>MVUSD Board of Education Meeting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effectLst/>
              </a:rPr>
              <a:t>STEM Leadership Team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effectLst/>
              </a:rPr>
              <a:t>Parent Information Meeting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effectLst/>
              </a:rPr>
              <a:t>Cue Conference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effectLst/>
              </a:rPr>
              <a:t>STEM School Visits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effectLst/>
              </a:rPr>
              <a:t>Invention Convention Showcase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effectLst/>
                <a:hlinkClick r:id="rId2"/>
              </a:rPr>
              <a:t>STEM Implementation Plan  </a:t>
            </a:r>
            <a:endParaRPr lang="en-US" sz="2000" dirty="0" smtClean="0">
              <a:effectLst/>
            </a:endParaRPr>
          </a:p>
          <a:p>
            <a:pPr>
              <a:buFont typeface="Arial"/>
              <a:buChar char="•"/>
            </a:pPr>
            <a:endParaRPr lang="en-US" sz="1800" dirty="0">
              <a:effectLst/>
            </a:endParaRPr>
          </a:p>
          <a:p>
            <a:pPr marL="0" indent="0" algn="ctr">
              <a:buNone/>
            </a:pPr>
            <a:endParaRPr lang="en-US" sz="1200" b="1" dirty="0" smtClean="0"/>
          </a:p>
          <a:p>
            <a:pPr marL="0" indent="0" algn="ctr">
              <a:buNone/>
            </a:pPr>
            <a:endParaRPr lang="en-US" sz="1200" b="1" dirty="0" smtClean="0"/>
          </a:p>
          <a:p>
            <a:pPr marL="0" indent="0" algn="ctr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491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Teacher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929" y="1926469"/>
            <a:ext cx="3479159" cy="4182035"/>
          </a:xfrm>
        </p:spPr>
        <p:txBody>
          <a:bodyPr/>
          <a:lstStyle/>
          <a:p>
            <a:r>
              <a:rPr lang="en-US" dirty="0" smtClean="0"/>
              <a:t>County Office</a:t>
            </a:r>
          </a:p>
          <a:p>
            <a:r>
              <a:rPr lang="en-US" dirty="0" smtClean="0"/>
              <a:t>Science Literacy PD for elementary</a:t>
            </a:r>
          </a:p>
          <a:p>
            <a:r>
              <a:rPr lang="en-US" dirty="0"/>
              <a:t>Science Steering </a:t>
            </a:r>
            <a:r>
              <a:rPr lang="en-US" dirty="0" smtClean="0"/>
              <a:t>Committee</a:t>
            </a:r>
          </a:p>
          <a:p>
            <a:r>
              <a:rPr lang="en-US" dirty="0" smtClean="0"/>
              <a:t>NSTA</a:t>
            </a:r>
          </a:p>
          <a:p>
            <a:r>
              <a:rPr lang="en-US" dirty="0" smtClean="0"/>
              <a:t>CSTA</a:t>
            </a:r>
          </a:p>
        </p:txBody>
      </p:sp>
      <p:pic>
        <p:nvPicPr>
          <p:cNvPr id="1028" name="Picture 4" descr="http://www.angelfire.com/nd2/rickspage/farside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317" y="1926468"/>
            <a:ext cx="2736181" cy="442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34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344637"/>
              </p:ext>
            </p:extLst>
          </p:nvPr>
        </p:nvGraphicFramePr>
        <p:xfrm>
          <a:off x="1078832" y="2353287"/>
          <a:ext cx="7174832" cy="46099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3708"/>
                <a:gridCol w="1793708"/>
                <a:gridCol w="1793708"/>
                <a:gridCol w="1793708"/>
              </a:tblGrid>
              <a:tr h="617101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2"/>
                        </a:rPr>
                        <a:t>NSTA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CSTA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NGSS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Defined STEM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</a:tr>
              <a:tr h="617101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Edutopia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Wonderopolis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PBL</a:t>
                      </a:r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(Buck Inst)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JPL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</a:tr>
              <a:tr h="617101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Better Lesson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Graphite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NBC Learn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Bozeman</a:t>
                      </a:r>
                      <a:r>
                        <a:rPr lang="en-US" sz="2000" baseline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 Science</a:t>
                      </a:r>
                      <a:endParaRPr lang="en-US" sz="20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</a:tr>
              <a:tr h="617101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Ted Periodic Videos</a:t>
                      </a:r>
                      <a:endParaRPr lang="en-US" sz="18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Microsoft Tools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6"/>
                        </a:rPr>
                        <a:t>STEM School Study</a:t>
                      </a:r>
                      <a:endParaRPr lang="en-US" sz="18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Teach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 </a:t>
                      </a:r>
                      <a:r>
                        <a:rPr lang="el-GR" sz="2400" baseline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π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</a:tr>
              <a:tr h="617101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8"/>
                        </a:rPr>
                        <a:t>Star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8"/>
                        </a:rPr>
                        <a:t> Talk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19"/>
                        </a:rPr>
                        <a:t>NASA Educators</a:t>
                      </a:r>
                      <a:endParaRPr lang="en-US" sz="20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</a:tr>
              <a:tr h="617101">
                <a:tc>
                  <a:txBody>
                    <a:bodyPr/>
                    <a:lstStyle/>
                    <a:p>
                      <a:pPr algn="l"/>
                      <a:endParaRPr lang="en-US" sz="240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725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Year Two:  </a:t>
            </a:r>
            <a:r>
              <a:rPr lang="en-US" sz="4400" dirty="0" err="1" smtClean="0"/>
              <a:t>Interdisiplinary</a:t>
            </a:r>
            <a:r>
              <a:rPr lang="en-US" sz="4400" dirty="0" smtClean="0"/>
              <a:t>/</a:t>
            </a:r>
            <a:r>
              <a:rPr lang="en-US" sz="4400" dirty="0" err="1" smtClean="0"/>
              <a:t>Crosscurricular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>
                <a:hlinkClick r:id="rId2"/>
              </a:rPr>
              <a:t>Watch us grow on our E. Hale Curran </a:t>
            </a:r>
          </a:p>
          <a:p>
            <a:pPr marL="0" indent="0" algn="ctr">
              <a:buNone/>
            </a:pPr>
            <a:r>
              <a:rPr lang="en-US" sz="2800" dirty="0" smtClean="0">
                <a:hlinkClick r:id="rId2"/>
              </a:rPr>
              <a:t>STEM Website!</a:t>
            </a:r>
            <a:endParaRPr lang="en-US" sz="2800" dirty="0" smtClean="0"/>
          </a:p>
          <a:p>
            <a:pPr marL="0" indent="0" algn="ctr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5166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79469"/>
            <a:ext cx="7612063" cy="1833481"/>
          </a:xfrm>
        </p:spPr>
        <p:txBody>
          <a:bodyPr/>
          <a:lstStyle/>
          <a:p>
            <a:r>
              <a:rPr lang="en-US" sz="3200" b="1" dirty="0">
                <a:effectLst/>
              </a:rPr>
              <a:t>Infrastructure: Is a structure and process in place to support the program’s mission, vision and goals?</a:t>
            </a:r>
            <a:r>
              <a:rPr lang="en-US" sz="3200" dirty="0">
                <a:effectLst/>
              </a:rPr>
              <a:t/>
            </a:r>
            <a:br>
              <a:rPr lang="en-US" sz="3200" dirty="0">
                <a:effectLst/>
              </a:rPr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673698"/>
            <a:ext cx="7612064" cy="6659175"/>
          </a:xfrm>
        </p:spPr>
        <p:txBody>
          <a:bodyPr>
            <a:noAutofit/>
          </a:bodyPr>
          <a:lstStyle/>
          <a:p>
            <a:r>
              <a:rPr lang="en-US" sz="1800" dirty="0">
                <a:effectLst/>
              </a:rPr>
              <a:t>Leadership team and/or teachers work on school vision and mission</a:t>
            </a:r>
          </a:p>
          <a:p>
            <a:r>
              <a:rPr lang="en-US" sz="1800" dirty="0">
                <a:effectLst/>
              </a:rPr>
              <a:t>Classrooms are designed or oriented organized for collaborative work</a:t>
            </a:r>
          </a:p>
          <a:p>
            <a:r>
              <a:rPr lang="en-US" sz="1800" dirty="0">
                <a:effectLst/>
              </a:rPr>
              <a:t>Classroom locations facilitate teacher collaboration</a:t>
            </a:r>
          </a:p>
          <a:p>
            <a:r>
              <a:rPr lang="en-US" sz="1800" dirty="0">
                <a:effectLst/>
              </a:rPr>
              <a:t>Teachers and students have increased access to technology </a:t>
            </a:r>
          </a:p>
          <a:p>
            <a:r>
              <a:rPr lang="en-US" sz="1800" dirty="0">
                <a:effectLst/>
              </a:rPr>
              <a:t>Teachers use media tools to communicate STEM activities</a:t>
            </a:r>
          </a:p>
          <a:p>
            <a:r>
              <a:rPr lang="en-US" sz="1800" dirty="0">
                <a:effectLst/>
              </a:rPr>
              <a:t>Student work is showcased in the community</a:t>
            </a:r>
          </a:p>
          <a:p>
            <a:r>
              <a:rPr lang="en-US" sz="1800" dirty="0">
                <a:effectLst/>
              </a:rPr>
              <a:t>Community members are invited to participate in some classroom activities</a:t>
            </a:r>
          </a:p>
          <a:p>
            <a:r>
              <a:rPr lang="en-US" sz="1800" dirty="0">
                <a:effectLst/>
              </a:rPr>
              <a:t>Develop STEM partnerships – Business and Community</a:t>
            </a:r>
          </a:p>
          <a:p>
            <a:r>
              <a:rPr lang="en-US" sz="1800" dirty="0">
                <a:effectLst/>
              </a:rPr>
              <a:t> </a:t>
            </a:r>
            <a:r>
              <a:rPr lang="en-US" sz="1800" dirty="0" smtClean="0">
                <a:effectLst/>
              </a:rPr>
              <a:t>Parent</a:t>
            </a:r>
            <a:r>
              <a:rPr lang="en-US" sz="1800" dirty="0">
                <a:effectLst/>
              </a:rPr>
              <a:t>/Community STEM Meetings</a:t>
            </a:r>
          </a:p>
          <a:p>
            <a:pPr marL="0" indent="0">
              <a:buNone/>
            </a:pPr>
            <a:r>
              <a:rPr lang="en-US" sz="1800" dirty="0">
                <a:effectLst/>
              </a:rPr>
              <a:t> </a:t>
            </a:r>
          </a:p>
          <a:p>
            <a:pPr marL="0" indent="0">
              <a:buNone/>
            </a:pPr>
            <a:r>
              <a:rPr lang="en-US" sz="1800" dirty="0">
                <a:effectLst/>
              </a:rPr>
              <a:t> 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635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effectLst/>
              </a:rPr>
              <a:t>Instruction: Does the </a:t>
            </a:r>
            <a:r>
              <a:rPr lang="en-US" sz="2800" b="1" dirty="0" smtClean="0">
                <a:effectLst/>
              </a:rPr>
              <a:t>instructional environment </a:t>
            </a:r>
            <a:r>
              <a:rPr lang="en-US" sz="2800" b="1" dirty="0">
                <a:effectLst/>
              </a:rPr>
              <a:t>provide time and professional development for educators to develop and improve their craft of pedagogy and content?</a:t>
            </a:r>
            <a:r>
              <a:rPr lang="en-US" sz="2800" dirty="0">
                <a:effectLst/>
              </a:rPr>
              <a:t>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756789"/>
            <a:ext cx="7612064" cy="4902386"/>
          </a:xfrm>
        </p:spPr>
        <p:txBody>
          <a:bodyPr>
            <a:normAutofit fontScale="25000" lnSpcReduction="20000"/>
          </a:bodyPr>
          <a:lstStyle/>
          <a:p>
            <a:pPr>
              <a:buFont typeface="Arial"/>
              <a:buChar char="•"/>
            </a:pPr>
            <a:endParaRPr lang="en-US" sz="7200" dirty="0" smtClean="0">
              <a:effectLst/>
            </a:endParaRPr>
          </a:p>
          <a:p>
            <a:pPr>
              <a:buFont typeface="Arial"/>
              <a:buChar char="•"/>
            </a:pPr>
            <a:r>
              <a:rPr lang="en-US" sz="7200" dirty="0" smtClean="0">
                <a:effectLst/>
              </a:rPr>
              <a:t>Mindset</a:t>
            </a:r>
            <a:r>
              <a:rPr lang="en-US" sz="7200" dirty="0">
                <a:effectLst/>
              </a:rPr>
              <a:t>: The New Psychology of Success – Year-long Theme</a:t>
            </a:r>
          </a:p>
          <a:p>
            <a:r>
              <a:rPr lang="en-US" sz="7200" dirty="0">
                <a:effectLst/>
              </a:rPr>
              <a:t>Professional Learning Communities (PLC) Revisited </a:t>
            </a:r>
          </a:p>
          <a:p>
            <a:r>
              <a:rPr lang="en-US" sz="7200" dirty="0">
                <a:effectLst/>
              </a:rPr>
              <a:t>Grade level Collaboration Meeting used for data analysis</a:t>
            </a:r>
          </a:p>
          <a:p>
            <a:r>
              <a:rPr lang="en-US" sz="7200" dirty="0">
                <a:effectLst/>
              </a:rPr>
              <a:t>STEM School Visits and Observations </a:t>
            </a:r>
          </a:p>
          <a:p>
            <a:r>
              <a:rPr lang="en-US" sz="7200" dirty="0">
                <a:effectLst/>
              </a:rPr>
              <a:t>STEM Teacher Focused Walk-Throughs</a:t>
            </a:r>
          </a:p>
          <a:p>
            <a:r>
              <a:rPr lang="en-US" sz="7200" dirty="0">
                <a:effectLst/>
              </a:rPr>
              <a:t>CUE Conference</a:t>
            </a:r>
          </a:p>
          <a:p>
            <a:r>
              <a:rPr lang="en-US" sz="7200" dirty="0">
                <a:effectLst/>
              </a:rPr>
              <a:t>California STEM Conference</a:t>
            </a:r>
          </a:p>
          <a:p>
            <a:r>
              <a:rPr lang="en-US" sz="7200" dirty="0">
                <a:effectLst/>
              </a:rPr>
              <a:t>California Science Teachers’ Conference (Long Beach)</a:t>
            </a:r>
          </a:p>
          <a:p>
            <a:r>
              <a:rPr lang="en-US" sz="7200" dirty="0">
                <a:effectLst/>
              </a:rPr>
              <a:t>Riverside County STEM Network Meetings</a:t>
            </a:r>
          </a:p>
          <a:p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8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effectLst/>
              </a:rPr>
              <a:t>Curriculum: Is our STEM curriculum aligned to the California Common Core State Standards and Next Generation Science Standards?</a:t>
            </a:r>
            <a:r>
              <a:rPr lang="en-US" sz="2800" dirty="0">
                <a:effectLst/>
              </a:rPr>
              <a:t>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709308"/>
            <a:ext cx="7612064" cy="5148692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</a:rPr>
              <a:t>Next Generation Science Standards  Professional Development Sessions</a:t>
            </a:r>
          </a:p>
          <a:p>
            <a:r>
              <a:rPr lang="en-US" sz="1800" dirty="0">
                <a:effectLst/>
              </a:rPr>
              <a:t>Science A – Z  Curriculum</a:t>
            </a:r>
          </a:p>
          <a:p>
            <a:r>
              <a:rPr lang="en-US" sz="1800" dirty="0">
                <a:effectLst/>
              </a:rPr>
              <a:t>STEM Lab (Exploratorium) </a:t>
            </a:r>
          </a:p>
          <a:p>
            <a:r>
              <a:rPr lang="en-US" sz="1800" dirty="0">
                <a:effectLst/>
              </a:rPr>
              <a:t>Grade level teams collaboratively plan and teach one integrated (cross curricular) STEM Unit</a:t>
            </a:r>
          </a:p>
          <a:p>
            <a:r>
              <a:rPr lang="en-US" sz="1800" dirty="0">
                <a:effectLst/>
              </a:rPr>
              <a:t>Grade Level STEM Project</a:t>
            </a:r>
          </a:p>
          <a:p>
            <a:r>
              <a:rPr lang="en-US" sz="1800" dirty="0">
                <a:effectLst/>
              </a:rPr>
              <a:t>MVUSD Common Core Curriculum Team </a:t>
            </a:r>
            <a:r>
              <a:rPr lang="en-US" sz="1800" dirty="0" smtClean="0">
                <a:effectLst/>
              </a:rPr>
              <a:t>Meetings</a:t>
            </a:r>
            <a:endParaRPr lang="en-US" sz="1800" dirty="0">
              <a:effectLst/>
            </a:endParaRPr>
          </a:p>
          <a:p>
            <a:r>
              <a:rPr lang="en-US" sz="1800" dirty="0">
                <a:effectLst/>
              </a:rPr>
              <a:t>E. Hale Curran Tech Plan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7804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79467"/>
            <a:ext cx="7612063" cy="1849161"/>
          </a:xfrm>
        </p:spPr>
        <p:txBody>
          <a:bodyPr/>
          <a:lstStyle/>
          <a:p>
            <a:r>
              <a:rPr lang="en-US" sz="3200" b="1" dirty="0">
                <a:effectLst/>
              </a:rPr>
              <a:t>Extended Learning: Does our STEM program offer opportunities outside of the school day?</a:t>
            </a:r>
            <a:r>
              <a:rPr lang="en-US" sz="3200" dirty="0">
                <a:effectLst/>
              </a:rPr>
              <a:t/>
            </a:r>
            <a:br>
              <a:rPr lang="en-US" sz="3200" dirty="0">
                <a:effectLst/>
              </a:rPr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effectLst/>
              </a:rPr>
              <a:t>Computer Labs opened before and after school</a:t>
            </a:r>
          </a:p>
          <a:p>
            <a:r>
              <a:rPr lang="en-US" sz="1800" dirty="0">
                <a:effectLst/>
              </a:rPr>
              <a:t>STEM Lab extended hours</a:t>
            </a:r>
          </a:p>
          <a:p>
            <a:r>
              <a:rPr lang="en-US" sz="1800" dirty="0">
                <a:effectLst/>
              </a:rPr>
              <a:t>STEM Expo</a:t>
            </a:r>
          </a:p>
          <a:p>
            <a:r>
              <a:rPr lang="en-US" sz="1800" dirty="0">
                <a:effectLst/>
              </a:rPr>
              <a:t>Odyssey of the Mind</a:t>
            </a:r>
          </a:p>
          <a:p>
            <a:r>
              <a:rPr lang="en-US" sz="1800" dirty="0" smtClean="0">
                <a:effectLst/>
              </a:rPr>
              <a:t>STEM Discovery Classes</a:t>
            </a:r>
          </a:p>
          <a:p>
            <a:r>
              <a:rPr lang="en-US" sz="1800" dirty="0" smtClean="0">
                <a:effectLst/>
              </a:rPr>
              <a:t>Family Math Night</a:t>
            </a:r>
          </a:p>
          <a:p>
            <a:r>
              <a:rPr lang="en-US" sz="1800" dirty="0" smtClean="0">
                <a:effectLst/>
              </a:rPr>
              <a:t>Family </a:t>
            </a:r>
            <a:r>
              <a:rPr lang="en-US" sz="1800" smtClean="0">
                <a:effectLst/>
              </a:rPr>
              <a:t>Engineering Night</a:t>
            </a:r>
            <a:endParaRPr lang="en-US" sz="1800" dirty="0">
              <a:effectLst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5705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Curriculum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65174" y="2124763"/>
            <a:ext cx="3657600" cy="4132601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 smtClean="0"/>
              <a:t>EIE</a:t>
            </a:r>
          </a:p>
          <a:p>
            <a:pPr lvl="1"/>
            <a:r>
              <a:rPr lang="en-US" sz="2200" dirty="0">
                <a:hlinkClick r:id="rId2"/>
              </a:rPr>
              <a:t>http://www.eie.org/eie</a:t>
            </a:r>
            <a:r>
              <a:rPr lang="en-US" sz="2200" dirty="0" smtClean="0">
                <a:hlinkClick r:id="rId2"/>
              </a:rPr>
              <a:t>-curriculum</a:t>
            </a:r>
            <a:endParaRPr lang="en-US" sz="2200" dirty="0"/>
          </a:p>
          <a:p>
            <a:r>
              <a:rPr lang="en-US" sz="2200" dirty="0" smtClean="0"/>
              <a:t>EEI</a:t>
            </a:r>
          </a:p>
          <a:p>
            <a:pPr lvl="1"/>
            <a:r>
              <a:rPr lang="en-US" sz="2200" dirty="0">
                <a:hlinkClick r:id="rId3"/>
              </a:rPr>
              <a:t>http://</a:t>
            </a:r>
            <a:r>
              <a:rPr lang="en-US" sz="2200" dirty="0" smtClean="0">
                <a:hlinkClick r:id="rId3"/>
              </a:rPr>
              <a:t>www.californiaeei.org</a:t>
            </a:r>
            <a:endParaRPr lang="en-US" sz="2200" dirty="0"/>
          </a:p>
          <a:p>
            <a:r>
              <a:rPr lang="en-US" sz="2200" dirty="0"/>
              <a:t>Science A </a:t>
            </a:r>
            <a:r>
              <a:rPr lang="en-US" sz="2200" dirty="0" smtClean="0"/>
              <a:t>– Z</a:t>
            </a:r>
          </a:p>
          <a:p>
            <a:pPr lvl="1"/>
            <a:r>
              <a:rPr lang="en-US" sz="2200" dirty="0" smtClean="0">
                <a:hlinkClick r:id="rId4"/>
              </a:rPr>
              <a:t>https://www.sciencea-z.com</a:t>
            </a:r>
            <a:endParaRPr lang="en-US" sz="2200" dirty="0" smtClean="0"/>
          </a:p>
          <a:p>
            <a:r>
              <a:rPr lang="en-US" sz="2200" dirty="0"/>
              <a:t>Coding</a:t>
            </a:r>
          </a:p>
          <a:p>
            <a:pPr lvl="1"/>
            <a:r>
              <a:rPr lang="en-US" sz="2200" dirty="0">
                <a:hlinkClick r:id="rId5"/>
              </a:rPr>
              <a:t>https://</a:t>
            </a:r>
            <a:r>
              <a:rPr lang="en-US" sz="2200" dirty="0" smtClean="0">
                <a:hlinkClick r:id="rId5"/>
              </a:rPr>
              <a:t>code.org</a:t>
            </a:r>
            <a:endParaRPr lang="en-US" sz="2200" dirty="0" smtClean="0"/>
          </a:p>
          <a:p>
            <a:pPr lvl="1"/>
            <a:endParaRPr lang="en-US" sz="2400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124763"/>
            <a:ext cx="3657600" cy="413260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Discovery </a:t>
            </a:r>
            <a:r>
              <a:rPr lang="en-US" dirty="0" smtClean="0"/>
              <a:t>Ed</a:t>
            </a:r>
          </a:p>
          <a:p>
            <a:pPr lvl="1"/>
            <a:r>
              <a:rPr lang="en-US" sz="2000" dirty="0">
                <a:hlinkClick r:id="rId6"/>
              </a:rPr>
              <a:t>http://</a:t>
            </a:r>
            <a:r>
              <a:rPr lang="en-US" sz="2000" dirty="0" smtClean="0">
                <a:hlinkClick r:id="rId6"/>
              </a:rPr>
              <a:t>www.discoveryeducation.com</a:t>
            </a:r>
            <a:endParaRPr lang="en-US" sz="2000" dirty="0"/>
          </a:p>
          <a:p>
            <a:r>
              <a:rPr lang="en-US" dirty="0" smtClean="0"/>
              <a:t>Better Lesson</a:t>
            </a:r>
          </a:p>
          <a:p>
            <a:pPr lvl="1"/>
            <a:r>
              <a:rPr lang="en-US" sz="2000" dirty="0">
                <a:hlinkClick r:id="rId7"/>
              </a:rPr>
              <a:t>http://</a:t>
            </a:r>
            <a:r>
              <a:rPr lang="en-US" sz="2000" dirty="0" smtClean="0">
                <a:hlinkClick r:id="rId7"/>
              </a:rPr>
              <a:t>betterlesson.com</a:t>
            </a:r>
            <a:endParaRPr lang="en-US" sz="2000" dirty="0"/>
          </a:p>
          <a:p>
            <a:r>
              <a:rPr lang="en-US" dirty="0" smtClean="0"/>
              <a:t>National Geographic</a:t>
            </a:r>
          </a:p>
          <a:p>
            <a:pPr lvl="1"/>
            <a:r>
              <a:rPr lang="en-US" dirty="0">
                <a:hlinkClick r:id="rId8"/>
              </a:rPr>
              <a:t>http://education.nationalgeographic.com/?</a:t>
            </a:r>
            <a:r>
              <a:rPr lang="en-US" dirty="0" smtClean="0">
                <a:hlinkClick r:id="rId8"/>
              </a:rPr>
              <a:t>ar_a%3D1</a:t>
            </a:r>
            <a:endParaRPr lang="en-US" dirty="0"/>
          </a:p>
          <a:p>
            <a:r>
              <a:rPr lang="en-US" dirty="0" smtClean="0"/>
              <a:t>Defined </a:t>
            </a:r>
            <a:r>
              <a:rPr lang="en-US" dirty="0"/>
              <a:t>Stem</a:t>
            </a:r>
          </a:p>
          <a:p>
            <a:pPr lvl="1"/>
            <a:r>
              <a:rPr lang="en-US" sz="2000" dirty="0">
                <a:hlinkClick r:id="rId9"/>
              </a:rPr>
              <a:t>http://</a:t>
            </a:r>
            <a:r>
              <a:rPr lang="en-US" sz="2000" dirty="0" smtClean="0">
                <a:hlinkClick r:id="rId9"/>
              </a:rPr>
              <a:t>www.definedstem.com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 Teaching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2070846"/>
            <a:ext cx="7791355" cy="4182035"/>
          </a:xfrm>
        </p:spPr>
        <p:txBody>
          <a:bodyPr/>
          <a:lstStyle/>
          <a:p>
            <a:r>
              <a:rPr lang="en-US" dirty="0" smtClean="0"/>
              <a:t>The definition of co teaching is two equally qualified individuals who may not have the same area of expertise jointly delivering instruction to a group of students.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Co-Teaching Approach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943" y="3549427"/>
            <a:ext cx="4740088" cy="208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8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586</TotalTime>
  <Words>968</Words>
  <Application>Microsoft Office PowerPoint</Application>
  <PresentationFormat>On-screen Show (4:3)</PresentationFormat>
  <Paragraphs>207</Paragraphs>
  <Slides>32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Habitat</vt:lpstr>
      <vt:lpstr>Awareness and Discovery: Year One of a STEM Elementary School</vt:lpstr>
      <vt:lpstr>Introductions</vt:lpstr>
      <vt:lpstr>A Team with a Vision  2013-14 </vt:lpstr>
      <vt:lpstr>Infrastructure: Is a structure and process in place to support the program’s mission, vision and goals? </vt:lpstr>
      <vt:lpstr>Instruction: Does the instructional environment provide time and professional development for educators to develop and improve their craft of pedagogy and content? </vt:lpstr>
      <vt:lpstr>Curriculum: Is our STEM curriculum aligned to the California Common Core State Standards and Next Generation Science Standards? </vt:lpstr>
      <vt:lpstr>Extended Learning: Does our STEM program offer opportunities outside of the school day? </vt:lpstr>
      <vt:lpstr>Curriculum</vt:lpstr>
      <vt:lpstr>Co Teaching</vt:lpstr>
      <vt:lpstr>Benefits of Co Teaching</vt:lpstr>
      <vt:lpstr>Coaching</vt:lpstr>
      <vt:lpstr>Robotics</vt:lpstr>
      <vt:lpstr>BeeBots</vt:lpstr>
      <vt:lpstr>Lego WeDo Video</vt:lpstr>
      <vt:lpstr>HummingBird Robotics</vt:lpstr>
      <vt:lpstr>Discovery Classes</vt:lpstr>
      <vt:lpstr>Discovery Classes Video</vt:lpstr>
      <vt:lpstr>Family Involvement</vt:lpstr>
      <vt:lpstr>STEM Expo</vt:lpstr>
      <vt:lpstr>Project Based Learning</vt:lpstr>
      <vt:lpstr>Trout in the Classroom</vt:lpstr>
      <vt:lpstr>Trout</vt:lpstr>
      <vt:lpstr>Santa Rosa Plateau Seed Project</vt:lpstr>
      <vt:lpstr>Santa Rosa Plateau Video</vt:lpstr>
      <vt:lpstr>District Perspectives</vt:lpstr>
      <vt:lpstr>District Perspectives</vt:lpstr>
      <vt:lpstr>Scientific Literacy Vision</vt:lpstr>
      <vt:lpstr>MVUSD STEM Pathway</vt:lpstr>
      <vt:lpstr>Harnessing District Support </vt:lpstr>
      <vt:lpstr>Teacher Support</vt:lpstr>
      <vt:lpstr>Resources</vt:lpstr>
      <vt:lpstr>Year Two:  Interdisiplinary/Crosscurricular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Teaching and Coaching in a STEM Elementary School</dc:title>
  <dc:creator>Melissa Grabarkewitz</dc:creator>
  <cp:lastModifiedBy>ehcstu</cp:lastModifiedBy>
  <cp:revision>39</cp:revision>
  <dcterms:created xsi:type="dcterms:W3CDTF">2015-10-10T17:02:32Z</dcterms:created>
  <dcterms:modified xsi:type="dcterms:W3CDTF">2015-10-28T16:24:20Z</dcterms:modified>
</cp:coreProperties>
</file>